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mbria" panose="02040503050406030204" pitchFamily="18" charset="0"/>
      <p:regular r:id="rId18"/>
      <p:bold r:id="rId19"/>
      <p:italic r:id="rId20"/>
      <p:boldItalic r:id="rId21"/>
    </p:embeddedFont>
    <p:embeddedFont>
      <p:font typeface="Clear Sans Regular Bold" panose="020B0604020202020204" charset="0"/>
      <p:regular r:id="rId22"/>
    </p:embeddedFont>
    <p:embeddedFont>
      <p:font typeface="Franklin Gothic Demi" panose="020B0703020102020204" pitchFamily="34" charset="0"/>
      <p:regular r:id="rId23"/>
      <p:italic r:id="rId24"/>
    </p:embeddedFont>
    <p:embeddedFont>
      <p:font typeface="Franklin Gothic Demi Cond" panose="020B0706030402020204" pitchFamily="34" charset="0"/>
      <p:regular r:id="rId25"/>
    </p:embeddedFont>
    <p:embeddedFont>
      <p:font typeface="Franklin Gothic Heavy" panose="020B0903020102020204" pitchFamily="34"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2831A2"/>
    <a:srgbClr val="883C84"/>
    <a:srgbClr val="461B49"/>
    <a:srgbClr val="963488"/>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38" autoAdjust="0"/>
    <p:restoredTop sz="73136" autoAdjust="0"/>
  </p:normalViewPr>
  <p:slideViewPr>
    <p:cSldViewPr>
      <p:cViewPr varScale="1">
        <p:scale>
          <a:sx n="34" d="100"/>
          <a:sy n="34" d="100"/>
        </p:scale>
        <p:origin x="91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Sanika Khot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 lakh posts per day which amounts to 3 crore 65 lakhs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Sanika,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Animals and Science.</a:t>
            </a:r>
          </a:p>
          <a:p>
            <a:pPr lvl="0"/>
            <a:endParaRPr lang="en-US" dirty="0"/>
          </a:p>
          <a:p>
            <a:pPr lvl="0"/>
            <a:r>
              <a:rPr lang="en-US" dirty="0"/>
              <a:t>As well as this, there was 1897 posts from just the Animal category alone! People obviously really like animals!</a:t>
            </a:r>
          </a:p>
          <a:p>
            <a:pPr lvl="0"/>
            <a:endParaRPr lang="en-US" dirty="0"/>
          </a:p>
          <a:p>
            <a:pPr lvl="0"/>
            <a:r>
              <a:rPr lang="en-US" dirty="0"/>
              <a:t>And also the most common month for users to post within was January,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almost 76 thousand. It is very interesting to see both food and cooking within the top 5, it really shows what people enjoy consuming as content. But also interesting to see science too. Clearly users favor "real-life" content on this platform.</a:t>
            </a:r>
          </a:p>
          <a:p>
            <a:pPr lvl="0"/>
            <a:endParaRPr lang="en-US" dirty="0"/>
          </a:p>
          <a:p>
            <a:pPr lvl="0"/>
            <a:r>
              <a:rPr lang="en-US" dirty="0"/>
              <a:t>Furthermore technology is an interesting category because it develops each and every day. This presents a huge opportunity for you to differentiate your platform and to run specific content or events linked to this new updates.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animals only outperforms science by 1.1% within the top 5.</a:t>
            </a:r>
          </a:p>
          <a:p>
            <a:pPr lvl="0"/>
            <a:endParaRPr lang="en-US" dirty="0"/>
          </a:p>
          <a:p>
            <a:pPr lvl="0"/>
            <a:r>
              <a:rPr lang="en-US" dirty="0"/>
              <a:t>However the difference between the 4th most popular, technology, and the 5th most popular, food, is much smaller at 0.6%</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7.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3.svg"/><Relationship Id="rId5" Type="http://schemas.openxmlformats.org/officeDocument/2006/relationships/image" Target="../media/image26.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4.jpe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5.jpeg"/><Relationship Id="rId12" Type="http://schemas.openxmlformats.org/officeDocument/2006/relationships/image" Target="../media/image20.jfif"/><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11" Type="http://schemas.openxmlformats.org/officeDocument/2006/relationships/image" Target="../media/image19.jpg"/><Relationship Id="rId5" Type="http://schemas.openxmlformats.org/officeDocument/2006/relationships/image" Target="../media/image8.png"/><Relationship Id="rId10" Type="http://schemas.openxmlformats.org/officeDocument/2006/relationships/image" Target="../media/image18.jfif"/><Relationship Id="rId4" Type="http://schemas.openxmlformats.org/officeDocument/2006/relationships/notesSlide" Target="../notesSlides/notesSlide5.xml"/><Relationship Id="rId9"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chemeClr val="tx1"/>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Franklin Gothic Demi" panose="020B0703020102020204" pitchFamily="34" charset="0"/>
              </a:rPr>
              <a:t>Data</a:t>
            </a:r>
            <a:r>
              <a:rPr lang="en-US" sz="10533" spc="-105" dirty="0">
                <a:solidFill>
                  <a:srgbClr val="FFFFFF"/>
                </a:solidFill>
                <a:latin typeface="Franklin Gothic Demi Cond" panose="020B0706030402020204" pitchFamily="34" charset="0"/>
              </a:rPr>
              <a:t> Analytics</a:t>
            </a:r>
          </a:p>
        </p:txBody>
      </p:sp>
      <p:pic>
        <p:nvPicPr>
          <p:cNvPr id="25" name="Recorded Sound">
            <a:hlinkClick r:id="" action="ppaction://media"/>
            <a:extLst>
              <a:ext uri="{FF2B5EF4-FFF2-40B4-BE49-F238E27FC236}">
                <a16:creationId xmlns:a16="http://schemas.microsoft.com/office/drawing/2014/main" id="{4A2BF100-0A88-005E-AE57-AA9EC9B0B07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837180" y="48387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82"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2831A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8672767" y="3637449"/>
            <a:ext cx="942466" cy="3336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8641862" y="1466189"/>
            <a:ext cx="942466" cy="3336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8643868" y="6538207"/>
            <a:ext cx="942466" cy="333699"/>
          </a:xfrm>
          <a:prstGeom prst="rect">
            <a:avLst/>
          </a:prstGeom>
        </p:spPr>
      </p:pic>
      <p:pic>
        <p:nvPicPr>
          <p:cNvPr id="5" name="Picture 5"/>
          <p:cNvPicPr>
            <a:picLocks noChangeAspect="1"/>
          </p:cNvPicPr>
          <p:nvPr/>
        </p:nvPicPr>
        <p:blipFill>
          <a:blip r:embed="rId7"/>
          <a:srcRect l="4069" t="1617" r="4069" b="1617"/>
          <a:stretch>
            <a:fillRect/>
          </a:stretch>
        </p:blipFill>
        <p:spPr>
          <a:xfrm>
            <a:off x="3925947" y="1161805"/>
            <a:ext cx="5036754" cy="7963390"/>
          </a:xfrm>
          <a:prstGeom prst="rect">
            <a:avLst/>
          </a:prstGeom>
          <a:ln>
            <a:noFill/>
          </a:ln>
        </p:spPr>
      </p:pic>
      <p:sp>
        <p:nvSpPr>
          <p:cNvPr id="6" name="TextBox 6"/>
          <p:cNvSpPr txBox="1"/>
          <p:nvPr/>
        </p:nvSpPr>
        <p:spPr>
          <a:xfrm>
            <a:off x="457200" y="4539600"/>
            <a:ext cx="4703553" cy="1117935"/>
          </a:xfrm>
          <a:prstGeom prst="rect">
            <a:avLst/>
          </a:prstGeom>
        </p:spPr>
        <p:txBody>
          <a:bodyPr wrap="square" lIns="0" tIns="0" rIns="0" bIns="0" rtlCol="0" anchor="t">
            <a:spAutoFit/>
          </a:bodyPr>
          <a:lstStyle/>
          <a:p>
            <a:pPr>
              <a:lnSpc>
                <a:spcPts val="9600"/>
              </a:lnSpc>
            </a:pPr>
            <a:r>
              <a:rPr lang="en-US" sz="6600" spc="-80" dirty="0">
                <a:solidFill>
                  <a:schemeClr val="bg1"/>
                </a:solidFill>
                <a:latin typeface="Franklin Gothic Demi" panose="020B070302010202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9296401" y="1161805"/>
            <a:ext cx="8458200" cy="7963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ANALYSIS</a:t>
            </a:r>
          </a:p>
          <a:p>
            <a:pPr algn="just"/>
            <a:r>
              <a:rPr lang="en-IN" sz="2800" dirty="0"/>
              <a:t>Animals and science are the two most popular categories of content showing that people enjoy “real-life” and “factual” content the most</a:t>
            </a:r>
          </a:p>
          <a:p>
            <a:pPr algn="just"/>
            <a:endParaRPr lang="en-IN" sz="2800" dirty="0"/>
          </a:p>
          <a:p>
            <a:pPr algn="ctr"/>
            <a:r>
              <a:rPr lang="en-IN" sz="3000" b="1" dirty="0"/>
              <a:t>INSIGHT</a:t>
            </a:r>
          </a:p>
          <a:p>
            <a:pPr algn="just"/>
            <a:r>
              <a:rPr lang="en-IN" sz="2800" dirty="0"/>
              <a:t>Food is a common theme with the top 5 categories with “Healthy Eating” ranking the highest. This may give an indication to the audience with your user base. You could use this insight to create a campaign and work with healthy eating brands to boost user engagement.</a:t>
            </a:r>
          </a:p>
          <a:p>
            <a:pPr algn="just"/>
            <a:endParaRPr lang="en-IN" sz="2800" dirty="0"/>
          </a:p>
          <a:p>
            <a:pPr algn="ctr"/>
            <a:r>
              <a:rPr lang="en-IN" sz="3000" b="1" dirty="0"/>
              <a:t>NEXT STEPS</a:t>
            </a:r>
          </a:p>
          <a:p>
            <a:pPr algn="just"/>
            <a:r>
              <a:rPr lang="en-IN" sz="2800" dirty="0"/>
              <a:t>This ad-hoc analysis is insightful, but it’s time to take this analysis into large scale production for real-time understanding of your business. We can show you how to do this.</a:t>
            </a:r>
          </a:p>
          <a:p>
            <a:pPr algn="ctr"/>
            <a:endParaRPr lang="en-IN" sz="2800" dirty="0"/>
          </a:p>
        </p:txBody>
      </p:sp>
      <p:pic>
        <p:nvPicPr>
          <p:cNvPr id="19" name="Audio 18">
            <a:hlinkClick r:id="" action="ppaction://media"/>
            <a:extLst>
              <a:ext uri="{FF2B5EF4-FFF2-40B4-BE49-F238E27FC236}">
                <a16:creationId xmlns:a16="http://schemas.microsoft.com/office/drawing/2014/main" id="{17696DD6-8827-0E54-3D77-AA1C1BDF198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034"/>
    </mc:Choice>
    <mc:Fallback>
      <p:transition spd="slow" advTm="52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41018"/>
          </a:xfrm>
          <a:prstGeom prst="rect">
            <a:avLst/>
          </a:prstGeom>
        </p:spPr>
        <p:txBody>
          <a:bodyPr lIns="0" tIns="0" rIns="0" bIns="0" rtlCol="0" anchor="t">
            <a:spAutoFit/>
          </a:bodyPr>
          <a:lstStyle/>
          <a:p>
            <a:pPr>
              <a:lnSpc>
                <a:spcPts val="3640"/>
              </a:lnSpc>
            </a:pPr>
            <a:r>
              <a:rPr lang="en-US" sz="2800" spc="-26" dirty="0">
                <a:solidFill>
                  <a:srgbClr val="FFFFFF"/>
                </a:solidFill>
              </a:rPr>
              <a:t>ANY QUESTIONS?</a:t>
            </a:r>
          </a:p>
        </p:txBody>
      </p:sp>
      <p:grpSp>
        <p:nvGrpSpPr>
          <p:cNvPr id="3" name="Group 3"/>
          <p:cNvGrpSpPr/>
          <p:nvPr/>
        </p:nvGrpSpPr>
        <p:grpSpPr>
          <a:xfrm>
            <a:off x="670701" y="3723857"/>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Franklin Gothic Demi" panose="020B070302010202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ED8039EF-C981-10B0-D92E-5BBA20E9754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35"/>
    </mc:Choice>
    <mc:Fallback>
      <p:transition spd="slow" advTm="10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2921591" y="3285300"/>
            <a:ext cx="8673443" cy="4822423"/>
            <a:chOff x="0" y="0"/>
            <a:chExt cx="11564591" cy="4037526"/>
          </a:xfrm>
        </p:grpSpPr>
        <p:sp>
          <p:nvSpPr>
            <p:cNvPr id="3" name="TextBox 3"/>
            <p:cNvSpPr txBox="1"/>
            <p:nvPr/>
          </p:nvSpPr>
          <p:spPr>
            <a:xfrm>
              <a:off x="0" y="0"/>
              <a:ext cx="11564591" cy="1030731"/>
            </a:xfrm>
            <a:prstGeom prst="rect">
              <a:avLst/>
            </a:prstGeom>
          </p:spPr>
          <p:txBody>
            <a:bodyPr lIns="0" tIns="0" rIns="0" bIns="0" rtlCol="0" anchor="t">
              <a:spAutoFit/>
            </a:bodyPr>
            <a:lstStyle/>
            <a:p>
              <a:pPr>
                <a:lnSpc>
                  <a:spcPts val="9600"/>
                </a:lnSpc>
              </a:pPr>
              <a:r>
                <a:rPr lang="en-US" sz="8000" spc="-80" dirty="0">
                  <a:solidFill>
                    <a:schemeClr val="accent2">
                      <a:lumMod val="20000"/>
                      <a:lumOff val="80000"/>
                    </a:schemeClr>
                  </a:solidFill>
                  <a:latin typeface="Franklin Gothic Heavy" panose="020B0903020102020204" pitchFamily="34" charset="0"/>
                </a:rPr>
                <a:t>Today's</a:t>
              </a:r>
              <a:r>
                <a:rPr lang="en-US" sz="8000" spc="-80" dirty="0">
                  <a:solidFill>
                    <a:srgbClr val="000000"/>
                  </a:solidFill>
                  <a:latin typeface="Franklin Gothic Heavy" panose="020B0903020102020204" pitchFamily="34" charset="0"/>
                </a:rPr>
                <a:t> </a:t>
              </a:r>
              <a:r>
                <a:rPr lang="en-US" sz="8000" spc="-80" dirty="0">
                  <a:solidFill>
                    <a:schemeClr val="accent2">
                      <a:lumMod val="20000"/>
                      <a:lumOff val="80000"/>
                    </a:schemeClr>
                  </a:solidFill>
                  <a:latin typeface="Franklin Gothic Heavy" panose="020B0903020102020204" pitchFamily="34" charset="0"/>
                </a:rPr>
                <a:t>Agenda</a:t>
              </a:r>
            </a:p>
          </p:txBody>
        </p:sp>
        <p:sp>
          <p:nvSpPr>
            <p:cNvPr id="4" name="TextBox 4"/>
            <p:cNvSpPr txBox="1"/>
            <p:nvPr/>
          </p:nvSpPr>
          <p:spPr>
            <a:xfrm>
              <a:off x="0" y="2298166"/>
              <a:ext cx="11564591" cy="1739360"/>
            </a:xfrm>
            <a:prstGeom prst="rect">
              <a:avLst/>
            </a:prstGeom>
          </p:spPr>
          <p:txBody>
            <a:bodyPr lIns="0" tIns="0" rIns="0" bIns="0" rtlCol="0" anchor="t">
              <a:spAutoFit/>
            </a:bodyPr>
            <a:lstStyle/>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Project recap</a:t>
              </a:r>
            </a:p>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Problem</a:t>
              </a:r>
            </a:p>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The Analytics team</a:t>
              </a:r>
            </a:p>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Process</a:t>
              </a:r>
            </a:p>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Insights</a:t>
              </a:r>
            </a:p>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593655"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5" name="Audio 24">
            <a:hlinkClick r:id="" action="ppaction://media"/>
            <a:extLst>
              <a:ext uri="{FF2B5EF4-FFF2-40B4-BE49-F238E27FC236}">
                <a16:creationId xmlns:a16="http://schemas.microsoft.com/office/drawing/2014/main" id="{61079FEB-1957-EDF6-7F50-B4015888607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233"/>
    </mc:Choice>
    <mc:Fallback>
      <p:transition spd="slow" advTm="5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5262408" y="1929512"/>
            <a:ext cx="10982429" cy="6275832"/>
          </a:xfrm>
          <a:prstGeom prst="rect">
            <a:avLst/>
          </a:prstGeom>
          <a:solidFill>
            <a:schemeClr val="tx1"/>
          </a:solidFill>
        </p:spPr>
        <p:txBody>
          <a:bodyPr anchor="t"/>
          <a:lstStyle/>
          <a:p>
            <a:pPr algn="ctr"/>
            <a:endParaRPr lang="en-IN" dirty="0"/>
          </a:p>
          <a:p>
            <a:pPr algn="ctr"/>
            <a:endParaRPr lang="en-IN" sz="2800" dirty="0"/>
          </a:p>
          <a:p>
            <a:pPr algn="ctr"/>
            <a:r>
              <a:rPr lang="en-IN" sz="2800" dirty="0"/>
              <a:t>      </a:t>
            </a:r>
            <a:r>
              <a:rPr lang="en-IN" sz="2800" dirty="0">
                <a:solidFill>
                  <a:schemeClr val="accent2">
                    <a:lumMod val="20000"/>
                    <a:lumOff val="80000"/>
                  </a:schemeClr>
                </a:solidFill>
              </a:rPr>
              <a:t>Social Buzz is a fast growing technology unicorn </a:t>
            </a:r>
          </a:p>
          <a:p>
            <a:pPr algn="ctr"/>
            <a:r>
              <a:rPr lang="en-IN" sz="2800" dirty="0">
                <a:solidFill>
                  <a:schemeClr val="accent2">
                    <a:lumMod val="20000"/>
                    <a:lumOff val="80000"/>
                  </a:schemeClr>
                </a:solidFill>
              </a:rPr>
              <a:t>    that need  to adapt quickly to it’s global scale.</a:t>
            </a:r>
          </a:p>
          <a:p>
            <a:pPr algn="ctr"/>
            <a:r>
              <a:rPr lang="en-IN" sz="2800" dirty="0">
                <a:solidFill>
                  <a:schemeClr val="accent2">
                    <a:lumMod val="20000"/>
                    <a:lumOff val="80000"/>
                  </a:schemeClr>
                </a:solidFill>
              </a:rPr>
              <a:t>         Accenture has begun a 3 month  POC focusing on </a:t>
            </a:r>
          </a:p>
          <a:p>
            <a:pPr algn="ctr"/>
            <a:r>
              <a:rPr lang="en-IN" sz="2800" dirty="0">
                <a:solidFill>
                  <a:schemeClr val="accent2">
                    <a:lumMod val="20000"/>
                    <a:lumOff val="80000"/>
                  </a:schemeClr>
                </a:solidFill>
              </a:rPr>
              <a:t>these tasks: </a:t>
            </a:r>
          </a:p>
          <a:p>
            <a:pPr algn="ctr"/>
            <a:endParaRPr lang="en-IN" sz="2800" dirty="0">
              <a:solidFill>
                <a:schemeClr val="accent2">
                  <a:lumMod val="20000"/>
                  <a:lumOff val="80000"/>
                </a:schemeClr>
              </a:solidFill>
            </a:endParaRPr>
          </a:p>
          <a:p>
            <a:pPr marL="3028950" lvl="6" indent="-285750">
              <a:buFont typeface="Arial" panose="020B0604020202020204" pitchFamily="34" charset="0"/>
              <a:buChar char="•"/>
            </a:pPr>
            <a:r>
              <a:rPr lang="en-IN" sz="2800" dirty="0">
                <a:solidFill>
                  <a:schemeClr val="accent2">
                    <a:lumMod val="20000"/>
                    <a:lumOff val="80000"/>
                  </a:schemeClr>
                </a:solidFill>
              </a:rPr>
              <a:t>An audit of Social Buzz’s big data practice</a:t>
            </a:r>
          </a:p>
          <a:p>
            <a:pPr marL="3028950" lvl="6" indent="-285750">
              <a:buFont typeface="Arial" panose="020B0604020202020204" pitchFamily="34" charset="0"/>
              <a:buChar char="•"/>
            </a:pPr>
            <a:r>
              <a:rPr lang="en-IN" sz="2800" dirty="0">
                <a:solidFill>
                  <a:schemeClr val="accent2">
                    <a:lumMod val="20000"/>
                    <a:lumOff val="80000"/>
                  </a:schemeClr>
                </a:solidFill>
              </a:rPr>
              <a:t>Recommendations for a successful IPO</a:t>
            </a:r>
          </a:p>
          <a:p>
            <a:pPr marL="3028950" lvl="6" indent="-285750">
              <a:buFont typeface="Arial" panose="020B0604020202020204" pitchFamily="34" charset="0"/>
              <a:buChar char="•"/>
            </a:pPr>
            <a:r>
              <a:rPr lang="en-IN" sz="2800" dirty="0">
                <a:solidFill>
                  <a:schemeClr val="accent2">
                    <a:lumMod val="20000"/>
                    <a:lumOff val="80000"/>
                  </a:schemeClr>
                </a:solidFill>
              </a:rPr>
              <a:t>Analysis to find Social Buzz’s top 5 most popular categories of content</a:t>
            </a:r>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118156" y="1833596"/>
            <a:ext cx="6453903" cy="6467663"/>
          </a:xfrm>
          <a:prstGeom prst="rect">
            <a:avLst/>
          </a:prstGeom>
        </p:spPr>
      </p:pic>
      <p:sp>
        <p:nvSpPr>
          <p:cNvPr id="33" name="TextBox 33"/>
          <p:cNvSpPr txBox="1"/>
          <p:nvPr/>
        </p:nvSpPr>
        <p:spPr>
          <a:xfrm>
            <a:off x="2209801" y="3935700"/>
            <a:ext cx="4323698" cy="2462213"/>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Franklin Gothic Demi" panose="020B0703020102020204" pitchFamily="34" charset="0"/>
              </a:rPr>
              <a:t>Project</a:t>
            </a:r>
          </a:p>
          <a:p>
            <a:pPr algn="ctr">
              <a:lnSpc>
                <a:spcPts val="9600"/>
              </a:lnSpc>
            </a:pPr>
            <a:r>
              <a:rPr lang="en-US" sz="8000" spc="-80" dirty="0">
                <a:solidFill>
                  <a:srgbClr val="FFFFFF"/>
                </a:solidFill>
                <a:latin typeface="Franklin Gothic Demi" panose="020B0703020102020204" pitchFamily="34" charset="0"/>
              </a:rPr>
              <a:t> Recap</a:t>
            </a:r>
          </a:p>
        </p:txBody>
      </p:sp>
      <p:pic>
        <p:nvPicPr>
          <p:cNvPr id="34" name="Audio 33">
            <a:hlinkClick r:id="" action="ppaction://media"/>
            <a:extLst>
              <a:ext uri="{FF2B5EF4-FFF2-40B4-BE49-F238E27FC236}">
                <a16:creationId xmlns:a16="http://schemas.microsoft.com/office/drawing/2014/main" id="{BEA9C933-D3C9-D70A-80DD-EEE9228F6D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077"/>
    </mc:Choice>
    <mc:Fallback>
      <p:transition spd="slow" advTm="53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Franklin Gothic Demi" panose="020B0703020102020204" pitchFamily="34" charset="0"/>
              </a:rPr>
              <a:t>Problem</a:t>
            </a:r>
          </a:p>
        </p:txBody>
      </p:sp>
      <p:sp>
        <p:nvSpPr>
          <p:cNvPr id="22" name="Rectangle 21"/>
          <p:cNvSpPr/>
          <p:nvPr/>
        </p:nvSpPr>
        <p:spPr>
          <a:xfrm>
            <a:off x="2590574" y="4993655"/>
            <a:ext cx="5901858" cy="3541804"/>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3600" dirty="0"/>
              <a:t>Over 100000 posts per day</a:t>
            </a:r>
          </a:p>
          <a:p>
            <a:pPr marL="285750" indent="-285750">
              <a:buFont typeface="Arial" panose="020B0604020202020204" pitchFamily="34" charset="0"/>
              <a:buChar char="•"/>
            </a:pPr>
            <a:endParaRPr lang="en-IN" sz="3600" dirty="0"/>
          </a:p>
          <a:p>
            <a:pPr marL="285750" indent="-285750">
              <a:buFont typeface="Arial" panose="020B0604020202020204" pitchFamily="34" charset="0"/>
              <a:buChar char="•"/>
            </a:pPr>
            <a:r>
              <a:rPr lang="en-IN" sz="3600" dirty="0"/>
              <a:t>36,500,000 pieces of content per year!</a:t>
            </a:r>
          </a:p>
          <a:p>
            <a:pPr marL="285750" indent="-285750">
              <a:buFont typeface="Arial" panose="020B0604020202020204" pitchFamily="34" charset="0"/>
              <a:buChar char="•"/>
            </a:pPr>
            <a:r>
              <a:rPr lang="en-IN" dirty="0"/>
              <a:t> </a:t>
            </a:r>
          </a:p>
        </p:txBody>
      </p:sp>
      <p:pic>
        <p:nvPicPr>
          <p:cNvPr id="23" name="Audio 22">
            <a:hlinkClick r:id="" action="ppaction://media"/>
            <a:extLst>
              <a:ext uri="{FF2B5EF4-FFF2-40B4-BE49-F238E27FC236}">
                <a16:creationId xmlns:a16="http://schemas.microsoft.com/office/drawing/2014/main" id="{2F87DDF7-DA93-0EF6-A2A3-23AF1D1570F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583"/>
    </mc:Choice>
    <mc:Fallback>
      <p:transition spd="slow" advTm="77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5843" y="742753"/>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21116" y="6939110"/>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Franklin Gothic Demi" panose="020B0703020102020204" pitchFamily="34" charset="0"/>
              </a:rPr>
              <a:t>The Analytics team</a:t>
            </a:r>
          </a:p>
        </p:txBody>
      </p:sp>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40263" y="764910"/>
            <a:ext cx="2187333" cy="2325263"/>
          </a:xfrm>
          <a:prstGeom prst="rect">
            <a:avLst/>
          </a:prstGeom>
        </p:spPr>
      </p:pic>
      <p:pic>
        <p:nvPicPr>
          <p:cNvPr id="33" name="Picture 32"/>
          <p:cNvPicPr>
            <a:picLocks noChangeAspect="1"/>
          </p:cNvPicPr>
          <p:nvPr/>
        </p:nvPicPr>
        <p:blipFill rotWithShape="1">
          <a:blip r:embed="rId11">
            <a:extLst>
              <a:ext uri="{28A0092B-C50C-407E-A947-70E740481C1C}">
                <a14:useLocalDpi xmlns:a14="http://schemas.microsoft.com/office/drawing/2010/main" val="0"/>
              </a:ext>
            </a:extLst>
          </a:blip>
          <a:srcRect l="32641" t="-45426" r="35806" b="70213"/>
          <a:stretch/>
        </p:blipFill>
        <p:spPr>
          <a:xfrm>
            <a:off x="11452709" y="-426983"/>
            <a:ext cx="2209800" cy="6734067"/>
          </a:xfrm>
          <a:prstGeom prst="rect">
            <a:avLst/>
          </a:prstGeom>
        </p:spPr>
      </p:pic>
      <p:pic>
        <p:nvPicPr>
          <p:cNvPr id="34" name="Picture 33"/>
          <p:cNvPicPr>
            <a:picLocks noChangeAspect="1"/>
          </p:cNvPicPr>
          <p:nvPr/>
        </p:nvPicPr>
        <p:blipFill rotWithShape="1">
          <a:blip r:embed="rId12">
            <a:extLst>
              <a:ext uri="{28A0092B-C50C-407E-A947-70E740481C1C}">
                <a14:useLocalDpi xmlns:a14="http://schemas.microsoft.com/office/drawing/2010/main" val="0"/>
              </a:ext>
            </a:extLst>
          </a:blip>
          <a:srcRect b="8442"/>
          <a:stretch/>
        </p:blipFill>
        <p:spPr>
          <a:xfrm>
            <a:off x="11496865" y="6943604"/>
            <a:ext cx="2218161" cy="2314696"/>
          </a:xfrm>
          <a:prstGeom prst="rect">
            <a:avLst/>
          </a:prstGeom>
        </p:spPr>
      </p:pic>
      <p:sp>
        <p:nvSpPr>
          <p:cNvPr id="35" name="Rectangle 34"/>
          <p:cNvSpPr/>
          <p:nvPr/>
        </p:nvSpPr>
        <p:spPr>
          <a:xfrm>
            <a:off x="14467296" y="782602"/>
            <a:ext cx="3211103" cy="210539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ANDREW FLEMING</a:t>
            </a:r>
          </a:p>
          <a:p>
            <a:pPr algn="ctr"/>
            <a:r>
              <a:rPr lang="en-IN" sz="2800" dirty="0"/>
              <a:t>Chief Technical Architect</a:t>
            </a:r>
          </a:p>
          <a:p>
            <a:pPr algn="ctr"/>
            <a:endParaRPr lang="en-IN" sz="2800" dirty="0"/>
          </a:p>
        </p:txBody>
      </p:sp>
      <p:sp>
        <p:nvSpPr>
          <p:cNvPr id="37" name="Rectangle 36"/>
          <p:cNvSpPr/>
          <p:nvPr/>
        </p:nvSpPr>
        <p:spPr>
          <a:xfrm>
            <a:off x="14401800" y="3771900"/>
            <a:ext cx="3276600" cy="2335592"/>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MARCUS ROMPTON</a:t>
            </a:r>
          </a:p>
          <a:p>
            <a:pPr algn="ctr"/>
            <a:r>
              <a:rPr lang="en-IN" sz="2800" dirty="0"/>
              <a:t>Senior</a:t>
            </a:r>
            <a:r>
              <a:rPr lang="en-IN" sz="2800" b="1" dirty="0"/>
              <a:t> </a:t>
            </a:r>
            <a:r>
              <a:rPr lang="en-IN" sz="2800" dirty="0"/>
              <a:t>Data Expert</a:t>
            </a:r>
          </a:p>
        </p:txBody>
      </p:sp>
      <p:sp>
        <p:nvSpPr>
          <p:cNvPr id="38" name="Rectangle 37"/>
          <p:cNvSpPr/>
          <p:nvPr/>
        </p:nvSpPr>
        <p:spPr>
          <a:xfrm>
            <a:off x="14401800" y="6943604"/>
            <a:ext cx="3276600" cy="2123082"/>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SANIKA KHOT</a:t>
            </a:r>
          </a:p>
          <a:p>
            <a:pPr algn="ctr"/>
            <a:r>
              <a:rPr lang="en-IN" sz="2800" dirty="0"/>
              <a:t>Data Analyst</a:t>
            </a:r>
          </a:p>
          <a:p>
            <a:pPr algn="ctr"/>
            <a:endParaRPr lang="en-IN" dirty="0"/>
          </a:p>
        </p:txBody>
      </p:sp>
      <p:pic>
        <p:nvPicPr>
          <p:cNvPr id="39" name="Audio 38">
            <a:hlinkClick r:id="" action="ppaction://media"/>
            <a:extLst>
              <a:ext uri="{FF2B5EF4-FFF2-40B4-BE49-F238E27FC236}">
                <a16:creationId xmlns:a16="http://schemas.microsoft.com/office/drawing/2014/main" id="{7A37A14F-F740-5935-C94E-55562C61FF41}"/>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212"/>
    </mc:Choice>
    <mc:Fallback>
      <p:transition spd="slow" advTm="46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2" y="858731"/>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355" y="2639979"/>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080" y="5896970"/>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Franklin Gothic Demi" panose="020B0703020102020204" pitchFamily="34" charset="0"/>
              </a:rPr>
              <a:t>Process</a:t>
            </a:r>
          </a:p>
        </p:txBody>
      </p:sp>
      <p:sp>
        <p:nvSpPr>
          <p:cNvPr id="34" name="TextBox 34"/>
          <p:cNvSpPr txBox="1"/>
          <p:nvPr/>
        </p:nvSpPr>
        <p:spPr>
          <a:xfrm>
            <a:off x="2665554" y="1373078"/>
            <a:ext cx="9450246"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1     Data Understanding</a:t>
            </a:r>
          </a:p>
        </p:txBody>
      </p:sp>
      <p:sp>
        <p:nvSpPr>
          <p:cNvPr id="35" name="TextBox 35"/>
          <p:cNvSpPr txBox="1"/>
          <p:nvPr/>
        </p:nvSpPr>
        <p:spPr>
          <a:xfrm>
            <a:off x="4534646" y="2984043"/>
            <a:ext cx="7581154"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2     Data Cleaning</a:t>
            </a:r>
          </a:p>
        </p:txBody>
      </p:sp>
      <p:sp>
        <p:nvSpPr>
          <p:cNvPr id="36" name="TextBox 36"/>
          <p:cNvSpPr txBox="1"/>
          <p:nvPr/>
        </p:nvSpPr>
        <p:spPr>
          <a:xfrm>
            <a:off x="10108223" y="7787055"/>
            <a:ext cx="7202140"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5    Uncover Insights</a:t>
            </a:r>
          </a:p>
        </p:txBody>
      </p:sp>
      <p:sp>
        <p:nvSpPr>
          <p:cNvPr id="37" name="TextBox 37"/>
          <p:cNvSpPr txBox="1"/>
          <p:nvPr/>
        </p:nvSpPr>
        <p:spPr>
          <a:xfrm>
            <a:off x="8231242" y="6120184"/>
            <a:ext cx="6515931"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4     Data Analysis</a:t>
            </a:r>
          </a:p>
        </p:txBody>
      </p:sp>
      <p:sp>
        <p:nvSpPr>
          <p:cNvPr id="38" name="TextBox 38"/>
          <p:cNvSpPr txBox="1"/>
          <p:nvPr/>
        </p:nvSpPr>
        <p:spPr>
          <a:xfrm>
            <a:off x="6396750" y="4605252"/>
            <a:ext cx="6938250"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3     Data  Modelling</a:t>
            </a:r>
          </a:p>
        </p:txBody>
      </p:sp>
      <p:pic>
        <p:nvPicPr>
          <p:cNvPr id="39" name="Audio 38">
            <a:hlinkClick r:id="" action="ppaction://media"/>
            <a:extLst>
              <a:ext uri="{FF2B5EF4-FFF2-40B4-BE49-F238E27FC236}">
                <a16:creationId xmlns:a16="http://schemas.microsoft.com/office/drawing/2014/main" id="{5CF079D7-AAAA-8931-D1CD-6C75328D42B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401"/>
    </mc:Choice>
    <mc:Fallback>
      <p:transition spd="slow" advTm="64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2831A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chemeClr val="bg1"/>
                </a:solidFill>
                <a:latin typeface="Franklin Gothic Demi" panose="020B0703020102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4" name="Rectangle 13"/>
          <p:cNvSpPr/>
          <p:nvPr/>
        </p:nvSpPr>
        <p:spPr>
          <a:xfrm>
            <a:off x="2282779" y="2092021"/>
            <a:ext cx="2660978" cy="355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0" dirty="0">
                <a:latin typeface="Franklin Gothic Heavy" panose="020B0903020102020204" pitchFamily="34" charset="0"/>
              </a:rPr>
              <a:t>16</a:t>
            </a:r>
            <a:endParaRPr lang="en-IN" dirty="0"/>
          </a:p>
          <a:p>
            <a:pPr algn="ctr"/>
            <a:endParaRPr lang="en-IN" dirty="0"/>
          </a:p>
          <a:p>
            <a:pPr algn="ctr"/>
            <a:r>
              <a:rPr lang="en-IN" sz="2800" dirty="0"/>
              <a:t>UNIQUE </a:t>
            </a:r>
          </a:p>
          <a:p>
            <a:pPr algn="ctr"/>
            <a:r>
              <a:rPr lang="en-IN" sz="2800" dirty="0"/>
              <a:t>CATEGORIES</a:t>
            </a:r>
          </a:p>
        </p:txBody>
      </p:sp>
      <p:sp>
        <p:nvSpPr>
          <p:cNvPr id="15" name="Rectangle 14"/>
          <p:cNvSpPr/>
          <p:nvPr/>
        </p:nvSpPr>
        <p:spPr>
          <a:xfrm>
            <a:off x="7272183" y="2092021"/>
            <a:ext cx="2660978" cy="355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0" dirty="0">
                <a:latin typeface="Franklin Gothic Heavy" panose="020B0903020102020204" pitchFamily="34" charset="0"/>
              </a:rPr>
              <a:t>1897</a:t>
            </a:r>
          </a:p>
          <a:p>
            <a:pPr algn="ctr"/>
            <a:endParaRPr lang="en-IN" sz="2800" dirty="0"/>
          </a:p>
          <a:p>
            <a:pPr algn="ctr"/>
            <a:r>
              <a:rPr lang="en-IN" sz="2800" dirty="0"/>
              <a:t>REACTIONS TO “ANIMAL” POSTS</a:t>
            </a:r>
          </a:p>
        </p:txBody>
      </p:sp>
      <p:sp>
        <p:nvSpPr>
          <p:cNvPr id="16" name="Rectangle 15"/>
          <p:cNvSpPr/>
          <p:nvPr/>
        </p:nvSpPr>
        <p:spPr>
          <a:xfrm>
            <a:off x="11540516" y="2092021"/>
            <a:ext cx="4461484" cy="355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200" dirty="0">
                <a:latin typeface="Franklin Gothic Heavy" panose="020B0903020102020204" pitchFamily="34" charset="0"/>
              </a:rPr>
              <a:t>JANUARY</a:t>
            </a:r>
          </a:p>
          <a:p>
            <a:pPr algn="ctr"/>
            <a:endParaRPr lang="en-IN" dirty="0"/>
          </a:p>
          <a:p>
            <a:pPr algn="ctr"/>
            <a:endParaRPr lang="en-IN" sz="2800" dirty="0"/>
          </a:p>
          <a:p>
            <a:pPr algn="ctr"/>
            <a:r>
              <a:rPr lang="en-IN" sz="2800" dirty="0"/>
              <a:t>MONTH WITH MOST POSTS</a:t>
            </a:r>
          </a:p>
        </p:txBody>
      </p:sp>
      <p:pic>
        <p:nvPicPr>
          <p:cNvPr id="17" name="Audio 16">
            <a:hlinkClick r:id="" action="ppaction://media"/>
            <a:extLst>
              <a:ext uri="{FF2B5EF4-FFF2-40B4-BE49-F238E27FC236}">
                <a16:creationId xmlns:a16="http://schemas.microsoft.com/office/drawing/2014/main" id="{5616E9B8-B462-4B21-3D9A-0A49A2E2C5E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527"/>
    </mc:Choice>
    <mc:Fallback>
      <p:transition spd="slow" advTm="54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831A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7" name="Rectangle 26"/>
          <p:cNvSpPr/>
          <p:nvPr/>
        </p:nvSpPr>
        <p:spPr>
          <a:xfrm>
            <a:off x="3429000" y="2095500"/>
            <a:ext cx="13086246" cy="667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24919" y="2933700"/>
            <a:ext cx="11215704" cy="5117804"/>
          </a:xfrm>
          <a:prstGeom prst="rect">
            <a:avLst/>
          </a:prstGeom>
        </p:spPr>
      </p:pic>
      <p:pic>
        <p:nvPicPr>
          <p:cNvPr id="28" name="Audio 27">
            <a:hlinkClick r:id="" action="ppaction://media"/>
            <a:extLst>
              <a:ext uri="{FF2B5EF4-FFF2-40B4-BE49-F238E27FC236}">
                <a16:creationId xmlns:a16="http://schemas.microsoft.com/office/drawing/2014/main" id="{FFD732D8-11D4-6799-3B57-B8149BB47F1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410"/>
    </mc:Choice>
    <mc:Fallback>
      <p:transition spd="slow" advTm="50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2831A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4601" y="2123025"/>
            <a:ext cx="6901878" cy="6201548"/>
          </a:xfrm>
          <a:prstGeom prst="rect">
            <a:avLst/>
          </a:prstGeom>
        </p:spPr>
      </p:pic>
      <p:pic>
        <p:nvPicPr>
          <p:cNvPr id="28" name="Audio 27">
            <a:hlinkClick r:id="" action="ppaction://media"/>
            <a:extLst>
              <a:ext uri="{FF2B5EF4-FFF2-40B4-BE49-F238E27FC236}">
                <a16:creationId xmlns:a16="http://schemas.microsoft.com/office/drawing/2014/main" id="{FD4BB975-B5F0-1DEF-5693-F5B6CEFFF9A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46561"/>
    </mc:Choice>
    <mc:Fallback>
      <p:transition spd="slow" advTm="46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1643</Words>
  <Application>Microsoft Office PowerPoint</Application>
  <PresentationFormat>Custom</PresentationFormat>
  <Paragraphs>153</Paragraphs>
  <Slides>11</Slides>
  <Notes>11</Notes>
  <HiddenSlides>0</HiddenSlides>
  <MMClips>11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Franklin Gothic Demi Cond</vt:lpstr>
      <vt:lpstr>Cambria</vt:lpstr>
      <vt:lpstr>Clear Sans Regular Bold</vt:lpstr>
      <vt:lpstr>Calibri</vt:lpstr>
      <vt:lpstr>Franklin Gothic Heavy</vt:lpstr>
      <vt:lpstr>Franklin Gothic Demi</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Sanika Khot</cp:lastModifiedBy>
  <cp:revision>16</cp:revision>
  <dcterms:created xsi:type="dcterms:W3CDTF">2006-08-16T00:00:00Z</dcterms:created>
  <dcterms:modified xsi:type="dcterms:W3CDTF">2022-06-13T16:37:51Z</dcterms:modified>
  <dc:identifier>DAEhDyfaYKE</dc:identifier>
</cp:coreProperties>
</file>